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01" r:id="rId2"/>
    <p:sldMasterId id="2147483708" r:id="rId3"/>
    <p:sldMasterId id="2147483717" r:id="rId4"/>
    <p:sldMasterId id="2147483726" r:id="rId5"/>
    <p:sldMasterId id="2147483733" r:id="rId6"/>
    <p:sldMasterId id="2147483739" r:id="rId7"/>
  </p:sldMasterIdLst>
  <p:notesMasterIdLst>
    <p:notesMasterId r:id="rId30"/>
  </p:notesMasterIdLst>
  <p:handoutMasterIdLst>
    <p:handoutMasterId r:id="rId31"/>
  </p:handoutMasterIdLst>
  <p:sldIdLst>
    <p:sldId id="266" r:id="rId8"/>
    <p:sldId id="299" r:id="rId9"/>
    <p:sldId id="291" r:id="rId10"/>
    <p:sldId id="292" r:id="rId11"/>
    <p:sldId id="294" r:id="rId12"/>
    <p:sldId id="295" r:id="rId13"/>
    <p:sldId id="296" r:id="rId14"/>
    <p:sldId id="293" r:id="rId15"/>
    <p:sldId id="297" r:id="rId16"/>
    <p:sldId id="298" r:id="rId17"/>
    <p:sldId id="300" r:id="rId18"/>
    <p:sldId id="302" r:id="rId19"/>
    <p:sldId id="306" r:id="rId20"/>
    <p:sldId id="309" r:id="rId21"/>
    <p:sldId id="310" r:id="rId22"/>
    <p:sldId id="311" r:id="rId23"/>
    <p:sldId id="303" r:id="rId24"/>
    <p:sldId id="304" r:id="rId25"/>
    <p:sldId id="305" r:id="rId26"/>
    <p:sldId id="318" r:id="rId27"/>
    <p:sldId id="307" r:id="rId28"/>
    <p:sldId id="289" r:id="rId2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3">
          <p15:clr>
            <a:srgbClr val="A4A3A4"/>
          </p15:clr>
        </p15:guide>
        <p15:guide id="2" orient="horz" pos="1405">
          <p15:clr>
            <a:srgbClr val="A4A3A4"/>
          </p15:clr>
        </p15:guide>
        <p15:guide id="3" pos="5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AEC5E"/>
    <a:srgbClr val="9234DB"/>
    <a:srgbClr val="B760F9"/>
    <a:srgbClr val="FAFD00"/>
    <a:srgbClr val="FFFFFF"/>
    <a:srgbClr val="6C18B0"/>
    <a:srgbClr val="F63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2520" autoAdjust="0"/>
  </p:normalViewPr>
  <p:slideViewPr>
    <p:cSldViewPr snapToGrid="0">
      <p:cViewPr varScale="1">
        <p:scale>
          <a:sx n="118" d="100"/>
          <a:sy n="118" d="100"/>
        </p:scale>
        <p:origin x="-90" y="-744"/>
      </p:cViewPr>
      <p:guideLst>
        <p:guide orient="horz" pos="3133"/>
        <p:guide orient="horz" pos="1405"/>
        <p:guide pos="54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4223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5295" rIns="92206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298359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90"/>
            <a:ext cx="2540000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F56C037-AFC3-4854-B586-21A6D4C5EA72}" type="slidenum">
              <a:rPr lang="en-US" sz="800" b="0">
                <a:solidFill>
                  <a:schemeClr val="bg2"/>
                </a:solidFill>
                <a:latin typeface="Arial" charset="0"/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bg2"/>
              </a:solidFill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3990976"/>
            <a:ext cx="3671887" cy="447675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314450"/>
            <a:ext cx="8234565" cy="85725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328365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31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4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2994083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503853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6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80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90"/>
            <a:ext cx="2540000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F712484E-AD19-4F81-8C5D-BEF890B3034E}" type="slidenum">
              <a:rPr lang="en-US" sz="800" b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4664" y="4057650"/>
            <a:ext cx="3125010" cy="3810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066800"/>
            <a:ext cx="8234565" cy="85725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128340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31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4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190750" y="2947917"/>
            <a:ext cx="4762500" cy="36933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62144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920252"/>
            <a:ext cx="8224837" cy="1144929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 sz="2200">
                <a:effectLst/>
              </a:defRPr>
            </a:lvl2pPr>
            <a:lvl3pPr>
              <a:buSzPct val="80000"/>
              <a:defRPr sz="2000"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10411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4" y="344243"/>
            <a:ext cx="7312025" cy="39885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079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212414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543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610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7756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E176942-0E6F-4C2F-9637-7C2DDFD7AB0B}" type="datetimeFigureOut">
              <a:rPr lang="en-US" sz="1800" b="0" smtClean="0">
                <a:solidFill>
                  <a:srgbClr val="000000"/>
                </a:solidFill>
                <a:latin typeface="Arial" charset="0"/>
              </a:rPr>
              <a:pPr/>
              <a:t>10/9/2015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514851"/>
            <a:ext cx="8229600" cy="526256"/>
          </a:xfrm>
          <a:prstGeom prst="rect">
            <a:avLst/>
          </a:prstGeom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F4916C8-9AC1-4645-9FD2-D046502472F9}" type="slidenum">
              <a:rPr lang="en-US" sz="1800" b="0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9740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30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90"/>
            <a:ext cx="2540000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F712484E-AD19-4F81-8C5D-BEF890B3034E}" type="slidenum">
              <a:rPr lang="en-US" sz="800" b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4664" y="4057650"/>
            <a:ext cx="3125010" cy="3810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066800"/>
            <a:ext cx="8234565" cy="85725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128340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31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4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190750" y="2947917"/>
            <a:ext cx="4762500" cy="36933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9038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920252"/>
            <a:ext cx="8224837" cy="1144929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 sz="2200">
                <a:effectLst/>
              </a:defRPr>
            </a:lvl2pPr>
            <a:lvl3pPr>
              <a:buSzPct val="80000"/>
              <a:defRPr sz="2000"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9212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4" y="344243"/>
            <a:ext cx="7312025" cy="39885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35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212414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027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4001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94092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E176942-0E6F-4C2F-9637-7C2DDFD7AB0B}" type="datetimeFigureOut">
              <a:rPr lang="en-US" sz="1800" b="0" smtClean="0">
                <a:solidFill>
                  <a:srgbClr val="000000"/>
                </a:solidFill>
                <a:latin typeface="Arial" charset="0"/>
              </a:rPr>
              <a:pPr/>
              <a:t>10/9/2015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514851"/>
            <a:ext cx="8229600" cy="526256"/>
          </a:xfrm>
          <a:prstGeom prst="rect">
            <a:avLst/>
          </a:prstGeom>
        </p:spPr>
        <p:txBody>
          <a:bodyPr/>
          <a:lstStyle/>
          <a:p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F4916C8-9AC1-4645-9FD2-D046502472F9}" type="slidenum">
              <a:rPr lang="en-US" sz="1800" b="0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9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9740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405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85"/>
            <a:ext cx="2540000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4450" rIns="88900" bIns="44450">
            <a:spAutoFit/>
          </a:bodyPr>
          <a:lstStyle>
            <a:lvl1pPr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FE2922E-B162-4525-B806-FB77E9EB507E}" type="slidenum">
              <a:rPr lang="en-US" altLang="en-US" sz="800" b="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800" b="0" dirty="0" smtClean="0">
              <a:solidFill>
                <a:srgbClr val="000000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3990975"/>
            <a:ext cx="3671887" cy="447675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314450"/>
            <a:ext cx="8234565" cy="85725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328357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26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37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2994083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80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4" y="344243"/>
            <a:ext cx="7312025" cy="39885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706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4" y="344243"/>
            <a:ext cx="7312025" cy="39885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8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503853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72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7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133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B1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916239" y="4902994"/>
            <a:ext cx="29495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i="1" dirty="0" smtClean="0">
                <a:solidFill>
                  <a:srgbClr val="FFFFFF"/>
                </a:solidFill>
              </a:rPr>
              <a:t>Lockheed Martin Proprietary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78483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644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988601"/>
            <a:ext cx="8234160" cy="507831"/>
          </a:xfrm>
        </p:spPr>
        <p:txBody>
          <a:bodyPr anchor="ctr">
            <a:spAutoFit/>
          </a:bodyPr>
          <a:lstStyle>
            <a:lvl1pPr algn="ctr">
              <a:defRPr sz="33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73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tx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5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067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13048" cy="3257550"/>
          </a:xfrm>
        </p:spPr>
        <p:txBody>
          <a:bodyPr tIns="45720" rIns="91440" bIns="45720" rtlCol="0">
            <a:noAutofit/>
          </a:bodyPr>
          <a:lstStyle>
            <a:lvl1pPr>
              <a:defRPr lang="en-US" dirty="0" smtClean="0"/>
            </a:lvl1pPr>
            <a:lvl2pPr marL="517922" indent="-259556">
              <a:defRPr lang="en-US" sz="1800" dirty="0" smtClean="0"/>
            </a:lvl2pPr>
            <a:lvl3pPr marL="685800" indent="-167879">
              <a:defRPr lang="en-US" sz="1500" dirty="0" smtClean="0"/>
            </a:lvl3pPr>
            <a:lvl4pPr marL="1028700" indent="-167879">
              <a:defRPr lang="en-US" sz="1350" dirty="0" smtClean="0"/>
            </a:lvl4pPr>
            <a:lvl5pPr marL="1371600" indent="-167879">
              <a:defRPr lang="en-US" sz="13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200150"/>
            <a:ext cx="3813048" cy="3257550"/>
          </a:xfrm>
        </p:spPr>
        <p:txBody>
          <a:bodyPr tIns="45720" rIns="91440" bIns="45720" rtlCol="0">
            <a:noAutofit/>
          </a:bodyPr>
          <a:lstStyle>
            <a:lvl1pPr>
              <a:defRPr lang="en-US" smtClean="0"/>
            </a:lvl1pPr>
            <a:lvl2pPr marL="517922" indent="-259556">
              <a:defRPr lang="en-US" sz="1800" smtClean="0"/>
            </a:lvl2pPr>
            <a:lvl3pPr marL="685800" indent="-167879">
              <a:defRPr lang="en-US" sz="1500" smtClean="0"/>
            </a:lvl3pPr>
            <a:lvl4pPr marL="1028700" indent="-167879">
              <a:defRPr lang="en-US" sz="1350" smtClean="0"/>
            </a:lvl4pPr>
            <a:lvl5pPr marL="1371600" indent="-167879">
              <a:defRPr lang="en-US"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05214" y="4758928"/>
            <a:ext cx="1933575" cy="346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>
                <a:latin typeface="Arial" charset="0"/>
              </a:rPr>
              <a:t>LOCKHEED MARTIN PROPRIETARY INFORMATION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57200" y="4842273"/>
            <a:ext cx="457200" cy="164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4E4FFD86-5636-4C62-8DFB-7015B58A6D49}" type="slidenum">
              <a:rPr>
                <a:latin typeface="Arial" charset="0"/>
              </a:rPr>
              <a:pPr>
                <a:defRPr/>
              </a:pPr>
              <a:t>‹#›</a:t>
            </a:fld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1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B1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916239" y="4902994"/>
            <a:ext cx="29495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0" i="1" dirty="0" smtClean="0">
                <a:solidFill>
                  <a:srgbClr val="FFFFFF"/>
                </a:solidFill>
              </a:rPr>
              <a:t>Lockheed Martin Proprietary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78483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641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503853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988601"/>
            <a:ext cx="8234160" cy="507831"/>
          </a:xfrm>
        </p:spPr>
        <p:txBody>
          <a:bodyPr anchor="ctr">
            <a:spAutoFit/>
          </a:bodyPr>
          <a:lstStyle>
            <a:lvl1pPr algn="ctr">
              <a:defRPr sz="33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18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tx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5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466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85"/>
            <a:ext cx="2540000" cy="1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33338" rIns="66675" bIns="33338">
            <a:spAutoFit/>
          </a:bodyPr>
          <a:lstStyle>
            <a:lvl1pPr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DB4A8CCD-2395-47F1-A87D-80EB6B612D90}" type="slidenum">
              <a:rPr lang="en-US" altLang="en-US" sz="600" b="0" smtClean="0">
                <a:solidFill>
                  <a:srgbClr val="00206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en-US" sz="600" b="0" smtClean="0">
              <a:solidFill>
                <a:srgbClr val="002060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4" y="3990975"/>
            <a:ext cx="3671887" cy="447675"/>
            <a:chOff x="299" y="3352"/>
            <a:chExt cx="2313" cy="376"/>
          </a:xfrm>
          <a:solidFill>
            <a:schemeClr val="tx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5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4" y="1314450"/>
            <a:ext cx="8234565" cy="857250"/>
          </a:xfrm>
        </p:spPr>
        <p:txBody>
          <a:bodyPr anchor="ctr"/>
          <a:lstStyle>
            <a:lvl1pPr algn="ctr" defTabSz="658416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389912"/>
            <a:ext cx="8039268" cy="36933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26"/>
            <a:ext cx="3792538" cy="207749"/>
          </a:xfrm>
        </p:spPr>
        <p:txBody>
          <a:bodyPr/>
          <a:lstStyle>
            <a:lvl1pPr marL="0" indent="0">
              <a:buNone/>
              <a:defRPr sz="1350"/>
            </a:lvl1pPr>
            <a:lvl2pPr marL="0" indent="0">
              <a:buNone/>
              <a:defRPr sz="1350"/>
            </a:lvl2pPr>
            <a:lvl3pPr marL="0" indent="0">
              <a:buNone/>
              <a:defRPr sz="1350"/>
            </a:lvl3pPr>
            <a:lvl4pPr marL="0" indent="0">
              <a:buNone/>
              <a:defRPr sz="1350"/>
            </a:lvl4pPr>
            <a:lvl5pPr marL="0" indent="0"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37"/>
            <a:ext cx="3792538" cy="184666"/>
          </a:xfrm>
        </p:spPr>
        <p:txBody>
          <a:bodyPr/>
          <a:lstStyle>
            <a:lvl1pPr marL="0" indent="0">
              <a:buNone/>
              <a:defRPr sz="1200" i="1"/>
            </a:lvl1pPr>
            <a:lvl2pPr marL="0" indent="0">
              <a:buNone/>
              <a:defRPr sz="1350"/>
            </a:lvl2pPr>
            <a:lvl3pPr marL="0" indent="0">
              <a:buNone/>
              <a:defRPr sz="1350"/>
            </a:lvl3pPr>
            <a:lvl4pPr marL="0" indent="0">
              <a:buNone/>
              <a:defRPr sz="1350"/>
            </a:lvl4pPr>
            <a:lvl5pPr marL="0" indent="0"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2994083"/>
            <a:ext cx="3420788" cy="27699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/>
            </a:lvl1pPr>
            <a:lvl2pPr marL="0" indent="0">
              <a:buNone/>
              <a:defRPr sz="1350"/>
            </a:lvl2pPr>
            <a:lvl3pPr marL="0" indent="0">
              <a:buNone/>
              <a:defRPr sz="1350"/>
            </a:lvl3pPr>
            <a:lvl4pPr marL="0" indent="0">
              <a:buNone/>
              <a:defRPr sz="1350"/>
            </a:lvl4pPr>
            <a:lvl5pPr marL="0" indent="0"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848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13048" cy="3257550"/>
          </a:xfrm>
        </p:spPr>
        <p:txBody>
          <a:bodyPr tIns="45720" rIns="91440" bIns="45720" rtlCol="0">
            <a:noAutofit/>
          </a:bodyPr>
          <a:lstStyle>
            <a:lvl1pPr>
              <a:defRPr lang="en-US" dirty="0" smtClean="0"/>
            </a:lvl1pPr>
            <a:lvl2pPr marL="517922" indent="-259556">
              <a:defRPr lang="en-US" sz="1800" dirty="0" smtClean="0"/>
            </a:lvl2pPr>
            <a:lvl3pPr marL="685800" indent="-167879">
              <a:defRPr lang="en-US" sz="1500" dirty="0" smtClean="0"/>
            </a:lvl3pPr>
            <a:lvl4pPr marL="1028700" indent="-167879">
              <a:defRPr lang="en-US" sz="1350" dirty="0" smtClean="0"/>
            </a:lvl4pPr>
            <a:lvl5pPr marL="1371600" indent="-167879">
              <a:defRPr lang="en-US" sz="13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200150"/>
            <a:ext cx="3813048" cy="3257550"/>
          </a:xfrm>
        </p:spPr>
        <p:txBody>
          <a:bodyPr tIns="45720" rIns="91440" bIns="45720" rtlCol="0">
            <a:noAutofit/>
          </a:bodyPr>
          <a:lstStyle>
            <a:lvl1pPr>
              <a:defRPr lang="en-US" smtClean="0"/>
            </a:lvl1pPr>
            <a:lvl2pPr marL="517922" indent="-259556">
              <a:defRPr lang="en-US" sz="1800" smtClean="0"/>
            </a:lvl2pPr>
            <a:lvl3pPr marL="685800" indent="-167879">
              <a:defRPr lang="en-US" sz="1500" smtClean="0"/>
            </a:lvl3pPr>
            <a:lvl4pPr marL="1028700" indent="-167879">
              <a:defRPr lang="en-US" sz="1350" smtClean="0"/>
            </a:lvl4pPr>
            <a:lvl5pPr marL="1371600" indent="-167879">
              <a:defRPr lang="en-US"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05214" y="4758928"/>
            <a:ext cx="1933575" cy="346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r>
              <a:rPr>
                <a:latin typeface="Arial" charset="0"/>
              </a:rPr>
              <a:t>LOCKHEED MARTIN PROPRIETARY INFORMATION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57200" y="4842273"/>
            <a:ext cx="457200" cy="164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>
                    <a:lumMod val="50000"/>
                    <a:lumOff val="50000"/>
                  </a:srgbClr>
                </a:solidFill>
              </a:defRPr>
            </a:lvl1pPr>
          </a:lstStyle>
          <a:p>
            <a:pPr>
              <a:defRPr/>
            </a:pPr>
            <a:fld id="{4E4FFD86-5636-4C62-8DFB-7015B58A6D49}" type="slidenum">
              <a:rPr>
                <a:latin typeface="Arial" charset="0"/>
              </a:rPr>
              <a:pPr>
                <a:defRPr/>
              </a:pPr>
              <a:t>‹#›</a:t>
            </a:fld>
            <a:endParaRPr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5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4" y="1471613"/>
            <a:ext cx="7204075" cy="1944291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4866090"/>
            <a:ext cx="2540000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</a:pPr>
            <a:fld id="{F561C79E-ECBB-4BEB-BE29-8F5EC271F3AC}" type="slidenum">
              <a:rPr lang="en-US" sz="800" b="0">
                <a:solidFill>
                  <a:srgbClr val="000000"/>
                </a:solidFill>
                <a:latin typeface="Arial" charset="0"/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3990976"/>
            <a:ext cx="3671887" cy="447675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314450"/>
            <a:ext cx="8234565" cy="85725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2328365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4028231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423914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2994083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8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10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4" y="344243"/>
            <a:ext cx="7312025" cy="39885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7"/>
            <a:ext cx="442912" cy="169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1EE42C5-4CAE-49E1-87D9-7EA5588A5341}" type="slidenum">
              <a:rPr lang="en-US" sz="800" b="0">
                <a:solidFill>
                  <a:schemeClr val="bg2"/>
                </a:solidFill>
                <a:latin typeface="Arial" charset="0"/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bg2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3"/>
            <a:ext cx="7312025" cy="398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78694"/>
            <a:ext cx="8234362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8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7"/>
            <a:ext cx="442912" cy="169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</a:pPr>
            <a:fld id="{4B808994-702B-47D5-8383-09ED8793E78A}" type="slidenum">
              <a:rPr lang="en-US" sz="800" b="0">
                <a:solidFill>
                  <a:srgbClr val="000000"/>
                </a:solidFill>
                <a:latin typeface="Arial" charset="0"/>
              </a:rPr>
              <a:pPr defTabSz="887413" eaLnBrk="0" hangingPunct="0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3"/>
            <a:ext cx="7312025" cy="398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78694"/>
            <a:ext cx="8234362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8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470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7"/>
            <a:ext cx="442912" cy="169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F41427D-7E55-4E83-9C95-62B6BC487926}" type="slidenum">
              <a:rPr lang="en-US" sz="800" b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3"/>
            <a:ext cx="7312025" cy="398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14900"/>
            <a:ext cx="8234362" cy="1144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8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1673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7"/>
            <a:ext cx="442912" cy="169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F41427D-7E55-4E83-9C95-62B6BC487926}" type="slidenum">
              <a:rPr lang="en-US" sz="800" b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3"/>
            <a:ext cx="7312025" cy="3988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14900"/>
            <a:ext cx="8234362" cy="1144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8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19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701088" y="4974432"/>
            <a:ext cx="442912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0E59608C-62E0-4515-9936-E5F289F92DB6}" type="slidenum">
              <a:rPr lang="en-US" altLang="en-US" sz="800" b="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800" b="0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1"/>
            <a:ext cx="7312025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78694"/>
            <a:ext cx="823436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7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670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34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34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34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34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34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34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34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2"/>
            <a:ext cx="442912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E5D85F3B-CF03-47CE-8860-1C81E3A06533}" type="slidenum">
              <a:rPr lang="en-US" altLang="en-US" sz="600" b="0" smtClean="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600" b="0" smtClean="0">
              <a:solidFill>
                <a:srgbClr val="FFFFFF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1"/>
            <a:ext cx="7312025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78694"/>
            <a:ext cx="82343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7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tx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5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587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3429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6858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0287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3716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166688" indent="-166688" algn="l" defTabSz="66556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61963" indent="-209550" algn="l" defTabSz="66556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748904" indent="-201216" algn="l" defTabSz="665560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200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163241" indent="-166688" algn="l" defTabSz="665560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495425" indent="-166688" algn="l" defTabSz="665560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18383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1812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25241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28670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4974432"/>
            <a:ext cx="442912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7413" eaLnBrk="0" hangingPunct="0"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E5D85F3B-CF03-47CE-8860-1C81E3A06533}" type="slidenum">
              <a:rPr lang="en-US" altLang="en-US" sz="600" b="0" smtClean="0">
                <a:solidFill>
                  <a:srgbClr val="FFFFF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600" b="0" smtClean="0">
              <a:solidFill>
                <a:srgbClr val="FFFFFF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4" y="344091"/>
            <a:ext cx="7312025" cy="3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978694"/>
            <a:ext cx="82343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165497"/>
            <a:ext cx="1600200" cy="432197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tx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5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037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66556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3429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6858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0287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371600" algn="l" defTabSz="66556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166688" indent="-166688" algn="l" defTabSz="66556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461963" indent="-209550" algn="l" defTabSz="66556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748904" indent="-201216" algn="l" defTabSz="665560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200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163241" indent="-166688" algn="l" defTabSz="665560" rtl="0" eaLnBrk="0" fontAlgn="base" hangingPunct="0">
        <a:spcBef>
          <a:spcPct val="20000"/>
        </a:spcBef>
        <a:spcAft>
          <a:spcPct val="0"/>
        </a:spcAft>
        <a:buChar char="–"/>
        <a:defRPr sz="15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495425" indent="-166688" algn="l" defTabSz="665560" rtl="0" eaLnBrk="0" fontAlgn="base" hangingPunct="0">
        <a:spcBef>
          <a:spcPct val="20000"/>
        </a:spcBef>
        <a:spcAft>
          <a:spcPct val="0"/>
        </a:spcAft>
        <a:buChar char="»"/>
        <a:defRPr sz="15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18383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1812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25241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2867025" indent="-166688" algn="l" defTabSz="665560" rtl="0" eaLnBrk="1" fontAlgn="base" hangingPunct="1">
        <a:spcBef>
          <a:spcPct val="20000"/>
        </a:spcBef>
        <a:spcAft>
          <a:spcPct val="0"/>
        </a:spcAft>
        <a:buChar char="»"/>
        <a:defRPr sz="15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1599037" y="1940221"/>
            <a:ext cx="5945925" cy="85725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Building a Workplace Violence Prevention Program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>
          <a:xfrm>
            <a:off x="552450" y="3058266"/>
            <a:ext cx="8039100" cy="3693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pitchFamily="34" charset="-128"/>
              </a:rPr>
              <a:t>FISWG September 2015</a:t>
            </a:r>
          </a:p>
        </p:txBody>
      </p:sp>
      <p:sp>
        <p:nvSpPr>
          <p:cNvPr id="410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24064" y="3894070"/>
            <a:ext cx="2612383" cy="276999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James Scott</a:t>
            </a:r>
          </a:p>
        </p:txBody>
      </p:sp>
      <p:sp>
        <p:nvSpPr>
          <p:cNvPr id="410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4064" y="4171069"/>
            <a:ext cx="2851340" cy="689420"/>
          </a:xfrm>
        </p:spPr>
        <p:txBody>
          <a:bodyPr/>
          <a:lstStyle/>
          <a:p>
            <a:r>
              <a:rPr lang="en-US" sz="1400" b="0" i="1" dirty="0" smtClean="0">
                <a:ea typeface="ＭＳ Ｐゴシック" pitchFamily="34" charset="-128"/>
              </a:rPr>
              <a:t>Counterintelligence and Investigations Manager</a:t>
            </a:r>
          </a:p>
          <a:p>
            <a:r>
              <a:rPr lang="en-US" sz="1400" b="0" dirty="0" smtClean="0">
                <a:ea typeface="ＭＳ Ｐゴシック" pitchFamily="34" charset="-128"/>
              </a:rPr>
              <a:t>Lockheed Martin MFC</a:t>
            </a:r>
          </a:p>
        </p:txBody>
      </p:sp>
      <p:pic>
        <p:nvPicPr>
          <p:cNvPr id="8" name="Picture 7" descr="New CI-Investigations Logo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" y="200640"/>
            <a:ext cx="1585701" cy="145804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Awareness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4087273"/>
          </a:xfrm>
        </p:spPr>
        <p:txBody>
          <a:bodyPr/>
          <a:lstStyle/>
          <a:p>
            <a:r>
              <a:rPr lang="en-US" sz="1600" b="0" dirty="0" smtClean="0"/>
              <a:t>Develop Standardized Program</a:t>
            </a:r>
          </a:p>
          <a:p>
            <a:r>
              <a:rPr lang="en-US" sz="1600" b="0" dirty="0" smtClean="0"/>
              <a:t>Baseline WPVP Awareness Training—Annual re-fresher</a:t>
            </a:r>
          </a:p>
          <a:p>
            <a:r>
              <a:rPr lang="en-US" sz="1600" b="0" dirty="0" smtClean="0"/>
              <a:t>Get out in front of Key Employees</a:t>
            </a:r>
          </a:p>
          <a:p>
            <a:pPr lvl="1"/>
            <a:r>
              <a:rPr lang="en-US" sz="1600" b="0" dirty="0" smtClean="0"/>
              <a:t>New Employee Orientation</a:t>
            </a:r>
          </a:p>
          <a:p>
            <a:pPr lvl="1"/>
            <a:r>
              <a:rPr lang="en-US" sz="1600" b="0" dirty="0" smtClean="0"/>
              <a:t>New Leader Development </a:t>
            </a:r>
          </a:p>
          <a:p>
            <a:r>
              <a:rPr lang="en-US" sz="1600" b="0" dirty="0" smtClean="0"/>
              <a:t>Awareness Campaign</a:t>
            </a:r>
          </a:p>
          <a:p>
            <a:pPr lvl="1"/>
            <a:r>
              <a:rPr lang="en-US" sz="1600" b="0" dirty="0" smtClean="0"/>
              <a:t>Partner with Communications, Safety and Health Organizations</a:t>
            </a:r>
          </a:p>
          <a:p>
            <a:r>
              <a:rPr lang="en-US" sz="1600" b="0" dirty="0" smtClean="0"/>
              <a:t>Invite Key Speakers</a:t>
            </a:r>
          </a:p>
          <a:p>
            <a:pPr lvl="1"/>
            <a:r>
              <a:rPr lang="en-US" sz="1600" b="0" dirty="0" smtClean="0"/>
              <a:t>Local Law Enforcement</a:t>
            </a:r>
          </a:p>
          <a:p>
            <a:pPr lvl="1"/>
            <a:r>
              <a:rPr lang="en-US" sz="1600" b="0" dirty="0" smtClean="0"/>
              <a:t>Emergency Management Offices</a:t>
            </a:r>
          </a:p>
          <a:p>
            <a:pPr lvl="1"/>
            <a:r>
              <a:rPr lang="en-US" sz="1600" b="0" dirty="0" smtClean="0"/>
              <a:t>University Security Directors</a:t>
            </a:r>
          </a:p>
          <a:p>
            <a:pPr lvl="1"/>
            <a:r>
              <a:rPr lang="en-US" sz="1600" b="0" dirty="0" smtClean="0"/>
              <a:t>Survivors</a:t>
            </a:r>
          </a:p>
          <a:p>
            <a:pPr lvl="1"/>
            <a:r>
              <a:rPr lang="en-US" sz="1600" b="0" dirty="0" smtClean="0"/>
              <a:t>Harbor House </a:t>
            </a:r>
          </a:p>
          <a:p>
            <a:pPr lvl="1"/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0944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Awareness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5" y="1097618"/>
            <a:ext cx="6990084" cy="2271391"/>
          </a:xfrm>
        </p:spPr>
        <p:txBody>
          <a:bodyPr/>
          <a:lstStyle/>
          <a:p>
            <a:r>
              <a:rPr lang="en-US" sz="1800" b="0" dirty="0" smtClean="0"/>
              <a:t>Active Shooter Awareness Training</a:t>
            </a:r>
          </a:p>
          <a:p>
            <a:pPr lvl="1"/>
            <a:r>
              <a:rPr lang="en-US" sz="1800" b="0" dirty="0" smtClean="0"/>
              <a:t>Shots Fired!</a:t>
            </a:r>
          </a:p>
          <a:p>
            <a:pPr lvl="2"/>
            <a:r>
              <a:rPr lang="en-US" sz="1800" b="0" dirty="0" smtClean="0"/>
              <a:t>16 min runtime</a:t>
            </a:r>
          </a:p>
          <a:p>
            <a:pPr lvl="2"/>
            <a:r>
              <a:rPr lang="en-US" sz="1800" b="0" dirty="0" smtClean="0"/>
              <a:t>Center for Personal Protection and Safety (CPPS)</a:t>
            </a:r>
          </a:p>
          <a:p>
            <a:pPr lvl="1"/>
            <a:r>
              <a:rPr lang="en-US" sz="1800" b="0" dirty="0" smtClean="0"/>
              <a:t>Run. Hide. Fight.</a:t>
            </a:r>
          </a:p>
          <a:p>
            <a:pPr lvl="2"/>
            <a:r>
              <a:rPr lang="en-US" sz="1800" b="0" dirty="0" smtClean="0"/>
              <a:t>5 min runtime </a:t>
            </a:r>
          </a:p>
          <a:p>
            <a:pPr lvl="2"/>
            <a:r>
              <a:rPr lang="en-US" sz="1800" b="0" dirty="0" smtClean="0"/>
              <a:t>Homeland Security, City of Houston</a:t>
            </a:r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08" y="3568166"/>
            <a:ext cx="2102428" cy="115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28" y="3568166"/>
            <a:ext cx="2102428" cy="115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90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Response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34" y="1246098"/>
            <a:ext cx="6374265" cy="32726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Threat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Average active-shooter incident lasts </a:t>
            </a:r>
            <a:r>
              <a:rPr lang="en-US" sz="1800" b="0" i="1" dirty="0" smtClean="0">
                <a:solidFill>
                  <a:schemeClr val="tx1"/>
                </a:solidFill>
              </a:rPr>
              <a:t>just 12 minutes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Incident often over </a:t>
            </a:r>
            <a:r>
              <a:rPr lang="en-US" sz="1800" b="0" i="1" dirty="0" smtClean="0">
                <a:solidFill>
                  <a:schemeClr val="tx1"/>
                </a:solidFill>
              </a:rPr>
              <a:t>before</a:t>
            </a:r>
            <a:r>
              <a:rPr lang="en-US" sz="1800" b="0" dirty="0" smtClean="0">
                <a:solidFill>
                  <a:schemeClr val="tx1"/>
                </a:solidFill>
              </a:rPr>
              <a:t> police arrive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Active-shooter incidents have </a:t>
            </a:r>
            <a:r>
              <a:rPr lang="en-US" sz="1800" b="0" i="1" dirty="0" smtClean="0">
                <a:solidFill>
                  <a:schemeClr val="tx1"/>
                </a:solidFill>
              </a:rPr>
              <a:t>tripled</a:t>
            </a:r>
            <a:r>
              <a:rPr lang="en-US" sz="1800" b="0" dirty="0" smtClean="0">
                <a:solidFill>
                  <a:schemeClr val="tx1"/>
                </a:solidFill>
              </a:rPr>
              <a:t> sine 2009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Number of casualties </a:t>
            </a:r>
            <a:r>
              <a:rPr lang="en-US" sz="1800" b="0" i="1" dirty="0" smtClean="0">
                <a:solidFill>
                  <a:schemeClr val="tx1"/>
                </a:solidFill>
              </a:rPr>
              <a:t>up nearly 150%</a:t>
            </a:r>
          </a:p>
          <a:p>
            <a:pPr>
              <a:lnSpc>
                <a:spcPct val="150000"/>
              </a:lnSpc>
            </a:pPr>
            <a:r>
              <a:rPr lang="en-US" sz="1800" b="0" dirty="0" smtClean="0">
                <a:solidFill>
                  <a:schemeClr val="tx1"/>
                </a:solidFill>
              </a:rPr>
              <a:t>2013 and 2014 yielded in more than 12 active-shooter incidents each, one a month for 2 years!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Response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2019014"/>
          </a:xfrm>
        </p:spPr>
        <p:txBody>
          <a:bodyPr/>
          <a:lstStyle/>
          <a:p>
            <a:r>
              <a:rPr lang="en-US" sz="1600" b="0" dirty="0" smtClean="0"/>
              <a:t>Law Enforcement Coordination </a:t>
            </a:r>
            <a:r>
              <a:rPr lang="en-US" sz="1600" b="0" i="1" dirty="0" smtClean="0"/>
              <a:t>Critical</a:t>
            </a:r>
          </a:p>
          <a:p>
            <a:r>
              <a:rPr lang="en-US" sz="1600" b="0" dirty="0" smtClean="0"/>
              <a:t>Familiarization Programs</a:t>
            </a:r>
          </a:p>
          <a:p>
            <a:pPr lvl="1"/>
            <a:r>
              <a:rPr lang="en-US" sz="1600" b="0" dirty="0" smtClean="0"/>
              <a:t>Command Staff Meetings</a:t>
            </a:r>
          </a:p>
          <a:p>
            <a:pPr lvl="1"/>
            <a:r>
              <a:rPr lang="en-US" sz="1600" b="0" dirty="0" smtClean="0"/>
              <a:t>First Responder Site Visits</a:t>
            </a:r>
          </a:p>
          <a:p>
            <a:pPr lvl="1"/>
            <a:r>
              <a:rPr lang="en-US" sz="1600" b="0" dirty="0" smtClean="0"/>
              <a:t>Hold Harmless Agreements</a:t>
            </a:r>
          </a:p>
          <a:p>
            <a:r>
              <a:rPr lang="en-US" sz="1600" b="0" dirty="0" smtClean="0"/>
              <a:t>Emergency Management Office</a:t>
            </a:r>
          </a:p>
          <a:p>
            <a:r>
              <a:rPr lang="en-US" sz="1600" b="0" dirty="0" smtClean="0"/>
              <a:t>Fire Rescue</a:t>
            </a:r>
          </a:p>
        </p:txBody>
      </p:sp>
      <p:pic>
        <p:nvPicPr>
          <p:cNvPr id="7" name="Picture 6" descr="OCSO On Sit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539" y="2821323"/>
            <a:ext cx="4159250" cy="17033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1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Exercises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64" y="901971"/>
            <a:ext cx="5391440" cy="3200876"/>
          </a:xfrm>
        </p:spPr>
        <p:txBody>
          <a:bodyPr/>
          <a:lstStyle/>
          <a:p>
            <a:r>
              <a:rPr lang="en-US" sz="1600" dirty="0" smtClean="0"/>
              <a:t>Tabletop Exercise (TTX)</a:t>
            </a:r>
          </a:p>
          <a:p>
            <a:pPr lvl="1"/>
            <a:r>
              <a:rPr lang="en-US" sz="1600" b="0" dirty="0" smtClean="0"/>
              <a:t>Players</a:t>
            </a:r>
          </a:p>
          <a:p>
            <a:pPr lvl="2"/>
            <a:r>
              <a:rPr lang="en-US" sz="1600" b="0" dirty="0" smtClean="0"/>
              <a:t>Crisis Management Team</a:t>
            </a:r>
          </a:p>
          <a:p>
            <a:pPr lvl="2"/>
            <a:r>
              <a:rPr lang="en-US" sz="1600" b="0" dirty="0" smtClean="0"/>
              <a:t>Key Stakeholders (HR, Legal, ESH. Facilities)</a:t>
            </a:r>
          </a:p>
          <a:p>
            <a:pPr lvl="2"/>
            <a:r>
              <a:rPr lang="en-US" sz="1600" b="0" dirty="0" smtClean="0"/>
              <a:t>Local Law Enforcement</a:t>
            </a:r>
          </a:p>
          <a:p>
            <a:pPr lvl="2"/>
            <a:r>
              <a:rPr lang="en-US" sz="1600" b="0" dirty="0" smtClean="0"/>
              <a:t>Local Fire Rescue</a:t>
            </a:r>
          </a:p>
          <a:p>
            <a:pPr lvl="2"/>
            <a:r>
              <a:rPr lang="en-US" sz="1600" b="0" dirty="0" smtClean="0"/>
              <a:t>Emergency Management</a:t>
            </a:r>
          </a:p>
          <a:p>
            <a:pPr lvl="1"/>
            <a:r>
              <a:rPr lang="en-US" sz="1600" b="0" dirty="0" smtClean="0"/>
              <a:t>Detailed Exercise Plan</a:t>
            </a:r>
          </a:p>
          <a:p>
            <a:pPr lvl="1"/>
            <a:r>
              <a:rPr lang="en-US" sz="1600" b="0" dirty="0" smtClean="0"/>
              <a:t>Team Lead</a:t>
            </a:r>
          </a:p>
          <a:p>
            <a:pPr lvl="1"/>
            <a:r>
              <a:rPr lang="en-US" sz="1600" b="0" dirty="0" smtClean="0"/>
              <a:t>Evaluators</a:t>
            </a:r>
          </a:p>
          <a:p>
            <a:pPr lvl="1"/>
            <a:r>
              <a:rPr lang="en-US" sz="1600" b="0" dirty="0" smtClean="0"/>
              <a:t>Observers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6609" y="4297041"/>
            <a:ext cx="3910983" cy="593562"/>
            <a:chOff x="1873875" y="4396353"/>
            <a:chExt cx="6555005" cy="5040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 bwMode="auto">
            <a:xfrm>
              <a:off x="1873875" y="4396353"/>
              <a:ext cx="6555005" cy="504057"/>
            </a:xfrm>
            <a:prstGeom prst="roundRect">
              <a:avLst/>
            </a:prstGeom>
            <a:solidFill>
              <a:schemeClr val="bg1"/>
            </a:solidFill>
            <a:ln w="63500" cap="flat" cmpd="sng" algn="ctr">
              <a:gradFill flip="none" rotWithShape="1">
                <a:gsLst>
                  <a:gs pos="50000">
                    <a:srgbClr val="003399"/>
                  </a:gs>
                  <a:gs pos="100000">
                    <a:srgbClr val="000099"/>
                  </a:gs>
                </a:gsLst>
                <a:lin ang="27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911976" y="4421795"/>
              <a:ext cx="6488327" cy="32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22250" indent="-222250" algn="l" defTabSz="88741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chemeClr val="bg2"/>
                  </a:solidFill>
                  <a:effectLst/>
                  <a:latin typeface="+mn-lt"/>
                  <a:ea typeface="ＭＳ Ｐゴシック" pitchFamily="34" charset="-128"/>
                  <a:cs typeface="ＭＳ Ｐゴシック" pitchFamily="-112" charset="-128"/>
                </a:defRPr>
              </a:lvl1pPr>
              <a:lvl2pPr marL="615950" indent="-279400" algn="l" defTabSz="887413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400" b="1">
                  <a:solidFill>
                    <a:schemeClr val="bg2"/>
                  </a:solidFill>
                  <a:effectLst/>
                  <a:latin typeface="+mn-lt"/>
                  <a:ea typeface="ＭＳ Ｐゴシック" pitchFamily="34" charset="-128"/>
                </a:defRPr>
              </a:lvl2pPr>
              <a:lvl3pPr marL="998538" indent="-268288" algn="l" defTabSz="887413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Char char="•"/>
                <a:defRPr sz="2400" b="1">
                  <a:solidFill>
                    <a:schemeClr val="bg2"/>
                  </a:solidFill>
                  <a:effectLst/>
                  <a:latin typeface="+mn-lt"/>
                  <a:ea typeface="ＭＳ Ｐゴシック" pitchFamily="34" charset="-128"/>
                </a:defRPr>
              </a:lvl3pPr>
              <a:lvl4pPr marL="1550988" indent="-222250" algn="l" defTabSz="887413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defRPr>
              </a:lvl4pPr>
              <a:lvl5pPr marL="1993900" indent="-222250" algn="l" defTabSz="887413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</a:defRPr>
              </a:lvl5pPr>
              <a:lvl6pPr marL="2451100" indent="-222250" algn="l" defTabSz="887413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pitchFamily="-112" charset="-128"/>
                </a:defRPr>
              </a:lvl6pPr>
              <a:lvl7pPr marL="2908300" indent="-222250" algn="l" defTabSz="887413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pitchFamily="-112" charset="-128"/>
                </a:defRPr>
              </a:lvl7pPr>
              <a:lvl8pPr marL="3365500" indent="-222250" algn="l" defTabSz="887413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pitchFamily="-112" charset="-128"/>
                </a:defRPr>
              </a:lvl8pPr>
              <a:lvl9pPr marL="3822700" indent="-222250" algn="l" defTabSz="887413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pitchFamily="-112" charset="-128"/>
                </a:defRPr>
              </a:lvl9pPr>
            </a:lstStyle>
            <a:p>
              <a:pPr marL="0" lvl="1" indent="0" algn="ctr">
                <a:spcBef>
                  <a:spcPts val="500"/>
                </a:spcBef>
                <a:spcAft>
                  <a:spcPts val="500"/>
                </a:spcAft>
                <a:buFontTx/>
                <a:buNone/>
                <a:defRPr/>
              </a:pPr>
              <a:r>
                <a:rPr lang="en-US" sz="1100" kern="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Focus on improving and understanding the response concept, identify opportunities and challenges and develop solutions</a:t>
              </a:r>
              <a:endParaRPr lang="en-US" sz="11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3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Exercises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6200093" cy="3200876"/>
          </a:xfrm>
        </p:spPr>
        <p:txBody>
          <a:bodyPr/>
          <a:lstStyle/>
          <a:p>
            <a:r>
              <a:rPr lang="en-US" sz="1600" dirty="0" smtClean="0"/>
              <a:t>Full-Scale Exercise (FSX)</a:t>
            </a:r>
          </a:p>
          <a:p>
            <a:pPr lvl="1"/>
            <a:r>
              <a:rPr lang="en-US" sz="1600" b="0" dirty="0" smtClean="0"/>
              <a:t>Test Company Response Preparedness</a:t>
            </a:r>
          </a:p>
          <a:p>
            <a:pPr lvl="1"/>
            <a:r>
              <a:rPr lang="en-US" sz="1600" b="0" dirty="0" smtClean="0"/>
              <a:t>Test How </a:t>
            </a:r>
            <a:r>
              <a:rPr lang="en-US" sz="1600" b="0" dirty="0"/>
              <a:t>C</a:t>
            </a:r>
            <a:r>
              <a:rPr lang="en-US" sz="1600" b="0" dirty="0" smtClean="0"/>
              <a:t>ompany and First Responders Integrate on Response</a:t>
            </a:r>
          </a:p>
          <a:p>
            <a:pPr lvl="1"/>
            <a:r>
              <a:rPr lang="en-US" sz="1600" b="0" dirty="0" smtClean="0"/>
              <a:t>Very Large Scale Event!</a:t>
            </a:r>
          </a:p>
          <a:p>
            <a:pPr lvl="2"/>
            <a:r>
              <a:rPr lang="en-US" sz="1600" b="0" dirty="0" smtClean="0"/>
              <a:t>Logistics, Logistics, Logistics</a:t>
            </a:r>
          </a:p>
          <a:p>
            <a:pPr lvl="2"/>
            <a:r>
              <a:rPr lang="en-US" sz="1600" b="0" dirty="0" smtClean="0"/>
              <a:t>Safety, Role-players, Volunteers, Food, Props, </a:t>
            </a:r>
            <a:r>
              <a:rPr lang="en-US" sz="1600" b="0" dirty="0" err="1" smtClean="0"/>
              <a:t>etc</a:t>
            </a:r>
            <a:endParaRPr lang="en-US" sz="1600" b="0" dirty="0" smtClean="0"/>
          </a:p>
          <a:p>
            <a:pPr lvl="1"/>
            <a:r>
              <a:rPr lang="en-US" sz="1600" b="0" dirty="0" smtClean="0"/>
              <a:t>Exercise Design Team</a:t>
            </a:r>
          </a:p>
          <a:p>
            <a:pPr lvl="2"/>
            <a:r>
              <a:rPr lang="en-US" sz="1600" b="0" dirty="0" smtClean="0"/>
              <a:t>Homeland Security Exercise and Evaluation Program (HSEEP) Model</a:t>
            </a:r>
          </a:p>
          <a:p>
            <a:pPr lvl="2"/>
            <a:r>
              <a:rPr lang="en-US" sz="1600" b="0" dirty="0" smtClean="0"/>
              <a:t>Master Scenario of Events List (MSEL) </a:t>
            </a:r>
          </a:p>
          <a:p>
            <a:pPr lvl="1"/>
            <a:r>
              <a:rPr lang="en-US" sz="1600" b="0" dirty="0" smtClean="0"/>
              <a:t>Hold Harmless Agreements and Consent Forms</a:t>
            </a:r>
          </a:p>
          <a:p>
            <a:pPr lvl="1"/>
            <a:r>
              <a:rPr lang="en-US" sz="1600" b="0" dirty="0" smtClean="0"/>
              <a:t>Pre-Coordination with First Responders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33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Exercises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127911"/>
            <a:ext cx="4999554" cy="2905411"/>
          </a:xfrm>
        </p:spPr>
        <p:txBody>
          <a:bodyPr/>
          <a:lstStyle/>
          <a:p>
            <a:r>
              <a:rPr lang="en-US" sz="1600" dirty="0" smtClean="0"/>
              <a:t>Full-Scale Exercise (FSX)</a:t>
            </a:r>
          </a:p>
          <a:p>
            <a:pPr lvl="1"/>
            <a:r>
              <a:rPr lang="en-US" sz="1600" b="0" dirty="0" smtClean="0"/>
              <a:t>Identify </a:t>
            </a:r>
            <a:r>
              <a:rPr lang="en-US" sz="1600" b="0" dirty="0"/>
              <a:t>Y</a:t>
            </a:r>
            <a:r>
              <a:rPr lang="en-US" sz="1600" b="0" dirty="0" smtClean="0"/>
              <a:t>our Objectives!  Example:</a:t>
            </a:r>
          </a:p>
          <a:p>
            <a:pPr lvl="2"/>
            <a:r>
              <a:rPr lang="en-US" sz="1600" b="0" dirty="0" smtClean="0"/>
              <a:t>On-Scene Incident Management</a:t>
            </a:r>
          </a:p>
          <a:p>
            <a:pPr lvl="2"/>
            <a:r>
              <a:rPr lang="en-US" sz="1600" b="0" dirty="0" smtClean="0"/>
              <a:t>Emergency Triage and Treatment</a:t>
            </a:r>
          </a:p>
          <a:p>
            <a:pPr lvl="2"/>
            <a:r>
              <a:rPr lang="en-US" sz="1600" b="0" dirty="0" smtClean="0"/>
              <a:t>Communications</a:t>
            </a:r>
          </a:p>
          <a:p>
            <a:pPr lvl="2"/>
            <a:r>
              <a:rPr lang="en-US" sz="1600" b="0" dirty="0" smtClean="0"/>
              <a:t>Planning</a:t>
            </a:r>
          </a:p>
          <a:p>
            <a:pPr lvl="2"/>
            <a:r>
              <a:rPr lang="en-US" sz="1600" b="0" dirty="0" smtClean="0"/>
              <a:t>Information Sharing and Dissemination </a:t>
            </a:r>
          </a:p>
          <a:p>
            <a:pPr lvl="1"/>
            <a:r>
              <a:rPr lang="en-US" sz="1600" b="0" dirty="0" smtClean="0"/>
              <a:t>Keep Objectives Realistic</a:t>
            </a:r>
          </a:p>
          <a:p>
            <a:pPr lvl="1"/>
            <a:r>
              <a:rPr lang="en-US" sz="1600" b="0" dirty="0" smtClean="0"/>
              <a:t>Keep Exercises Injects and Scenarios Realistic</a:t>
            </a:r>
          </a:p>
          <a:p>
            <a:pPr lvl="1"/>
            <a:r>
              <a:rPr lang="en-US" sz="1600" b="0" dirty="0" smtClean="0"/>
              <a:t>Don’t Set Yourself up for Failure! </a:t>
            </a:r>
          </a:p>
        </p:txBody>
      </p:sp>
    </p:spTree>
    <p:extLst>
      <p:ext uri="{BB962C8B-B14F-4D97-AF65-F5344CB8AC3E}">
        <p14:creationId xmlns:p14="http://schemas.microsoft.com/office/powerpoint/2010/main" val="3889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Precipitators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190115"/>
            <a:ext cx="8433219" cy="273664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i="1" dirty="0"/>
              <a:t>Domestic issues </a:t>
            </a:r>
            <a:r>
              <a:rPr lang="en-US" sz="1600" b="0" dirty="0"/>
              <a:t>which spill over into workplace (separation, divorce, child custody disputes)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i="1" dirty="0"/>
              <a:t>Workplace issues </a:t>
            </a:r>
            <a:r>
              <a:rPr lang="en-US" sz="1600" b="0" dirty="0"/>
              <a:t>(on-going interpersonal communication or performance-related issues between co-workers, supervisors; corporate downsizing)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i="1" dirty="0"/>
              <a:t>Traumatic event </a:t>
            </a:r>
            <a:r>
              <a:rPr lang="en-US" sz="1600" b="0" dirty="0"/>
              <a:t>(death of significant other, reprimand at work, divorce, arrest)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i="1" dirty="0"/>
              <a:t>Substance Abuse </a:t>
            </a:r>
            <a:r>
              <a:rPr lang="en-US" sz="1600" b="0" dirty="0"/>
              <a:t>(alcohol, prescription drug abuse)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0" i="1" dirty="0"/>
              <a:t>Medical/mental</a:t>
            </a:r>
            <a:r>
              <a:rPr lang="en-US" sz="1600" b="0" dirty="0"/>
              <a:t> health issues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323184" y="3726025"/>
            <a:ext cx="3910792" cy="1138335"/>
            <a:chOff x="1708878" y="5313940"/>
            <a:chExt cx="5216576" cy="1307158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708878" y="5439263"/>
              <a:ext cx="1655779" cy="1107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151930" y="5352013"/>
              <a:ext cx="1420826" cy="105334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4361617" y="5483681"/>
              <a:ext cx="1462101" cy="104382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741167" y="5313940"/>
              <a:ext cx="1184287" cy="130715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698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 of Concern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233659"/>
            <a:ext cx="7562363" cy="2954655"/>
          </a:xfrm>
        </p:spPr>
        <p:txBody>
          <a:bodyPr numCol="2"/>
          <a:lstStyle/>
          <a:p>
            <a:pPr>
              <a:defRPr/>
            </a:pPr>
            <a:r>
              <a:rPr lang="en-US" sz="1600" b="0" dirty="0"/>
              <a:t>Strange behavior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Depression, frustration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Excessive anger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Fixation with weapons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Expressions of unusual or bizarre thoughts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Changes in habits/personal appearance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Mood swings, arguments, outbursts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Missed deadlines, mistakes, accidents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Absenteeism, tardiness</a:t>
            </a:r>
          </a:p>
          <a:p>
            <a:pPr>
              <a:defRPr/>
            </a:pPr>
            <a:r>
              <a:rPr lang="en-US" sz="1600" b="0" dirty="0"/>
              <a:t>Violent outbursts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Romantic obsessions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Substance abuse 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Performance problems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Visible stress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/>
              <a:t>Threatening Statements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996" y="1683965"/>
            <a:ext cx="1014180" cy="15269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4877">
            <a:off x="7604920" y="3345032"/>
            <a:ext cx="1054512" cy="15621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7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Insider Threat Program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Tie-in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Program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89169"/>
            <a:ext cx="6927881" cy="2160591"/>
          </a:xfrm>
        </p:spPr>
        <p:txBody>
          <a:bodyPr/>
          <a:lstStyle/>
          <a:p>
            <a:r>
              <a:rPr lang="en-US" sz="1800" b="0" dirty="0" smtClean="0"/>
              <a:t>Violence, Suicidal Ideations and Insiders share many of the same Behaviors of Concern</a:t>
            </a:r>
          </a:p>
          <a:p>
            <a:r>
              <a:rPr lang="en-US" sz="1800" b="0" dirty="0" smtClean="0"/>
              <a:t>Adverse Reporting and Insider Threat Detection Programs may identify potential indicators to potential acts of violence</a:t>
            </a:r>
          </a:p>
          <a:p>
            <a:r>
              <a:rPr lang="en-US" sz="1800" b="0" dirty="0" smtClean="0"/>
              <a:t>Combine your Initiatives</a:t>
            </a:r>
          </a:p>
          <a:p>
            <a:pPr lvl="1"/>
            <a:r>
              <a:rPr lang="en-US" sz="1800" b="0" dirty="0" smtClean="0"/>
              <a:t>Workplace </a:t>
            </a:r>
            <a:r>
              <a:rPr lang="en-US" sz="1800" b="0" i="1" dirty="0" smtClean="0"/>
              <a:t>Security</a:t>
            </a:r>
            <a:r>
              <a:rPr lang="en-US" sz="1800" b="0" dirty="0" smtClean="0"/>
              <a:t> Campaign</a:t>
            </a:r>
          </a:p>
          <a:p>
            <a:pPr lvl="1"/>
            <a:r>
              <a:rPr lang="en-US" sz="1800" b="0" dirty="0" smtClean="0"/>
              <a:t>Prevention of Violence, Suicide and Insider Threats 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191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227438"/>
            <a:ext cx="8224837" cy="3262432"/>
          </a:xfrm>
        </p:spPr>
        <p:txBody>
          <a:bodyPr/>
          <a:lstStyle/>
          <a:p>
            <a:r>
              <a:rPr lang="en-US" sz="2000" b="0" dirty="0" smtClean="0"/>
              <a:t>Policy</a:t>
            </a:r>
          </a:p>
          <a:p>
            <a:r>
              <a:rPr lang="en-US" sz="2000" b="0" dirty="0" smtClean="0"/>
              <a:t>Threat Management Teams</a:t>
            </a:r>
          </a:p>
          <a:p>
            <a:r>
              <a:rPr lang="en-US" sz="2000" b="0" dirty="0" smtClean="0"/>
              <a:t>Education and Awareness</a:t>
            </a:r>
          </a:p>
          <a:p>
            <a:r>
              <a:rPr lang="en-US" sz="2000" b="0" dirty="0" smtClean="0"/>
              <a:t>Active Shooter</a:t>
            </a:r>
          </a:p>
          <a:p>
            <a:pPr lvl="1"/>
            <a:r>
              <a:rPr lang="en-US" sz="2000" b="0" dirty="0" smtClean="0"/>
              <a:t>Plans</a:t>
            </a:r>
          </a:p>
          <a:p>
            <a:pPr lvl="1"/>
            <a:r>
              <a:rPr lang="en-US" sz="2000" b="0" dirty="0" smtClean="0"/>
              <a:t>Exercises</a:t>
            </a:r>
          </a:p>
          <a:p>
            <a:r>
              <a:rPr lang="en-US" sz="2000" b="0" dirty="0" smtClean="0"/>
              <a:t>Insider Threat Tie-in</a:t>
            </a:r>
          </a:p>
          <a:p>
            <a:r>
              <a:rPr lang="en-US" sz="2000" b="0" dirty="0" smtClean="0"/>
              <a:t>FSO Case Examples 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381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1934740"/>
            <a:ext cx="8234160" cy="615553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5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 business card.bm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485"/>
            <a:ext cx="7851712" cy="5143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8" y="263485"/>
            <a:ext cx="7312025" cy="398859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8914" y="1388877"/>
            <a:ext cx="241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 Narrow" pitchFamily="34" charset="0"/>
              </a:rPr>
              <a:t>James Scott</a:t>
            </a:r>
          </a:p>
          <a:p>
            <a:r>
              <a:rPr lang="en-US" sz="1200" b="0" i="1" dirty="0">
                <a:solidFill>
                  <a:schemeClr val="tx1"/>
                </a:solidFill>
                <a:latin typeface="Arial Narrow" pitchFamily="34" charset="0"/>
              </a:rPr>
              <a:t>Intelligence Analysis Manager</a:t>
            </a:r>
          </a:p>
          <a:p>
            <a:r>
              <a:rPr lang="en-US" sz="1200" b="0" i="1" dirty="0">
                <a:solidFill>
                  <a:schemeClr val="tx1"/>
                </a:solidFill>
                <a:latin typeface="Arial Narrow" pitchFamily="34" charset="0"/>
              </a:rPr>
              <a:t>Counterintelligence/Investigations</a:t>
            </a:r>
          </a:p>
          <a:p>
            <a:endParaRPr lang="en-US" sz="1200" b="0" i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 Narrow" pitchFamily="34" charset="0"/>
              </a:rPr>
              <a:t>407-356-9396</a:t>
            </a:r>
          </a:p>
          <a:p>
            <a:r>
              <a:rPr lang="en-US" sz="1200" dirty="0">
                <a:solidFill>
                  <a:schemeClr val="tx1"/>
                </a:solidFill>
                <a:latin typeface="Arial Narrow" pitchFamily="34" charset="0"/>
              </a:rPr>
              <a:t>James.o.scott@lmco.com</a:t>
            </a:r>
          </a:p>
        </p:txBody>
      </p:sp>
      <p:pic>
        <p:nvPicPr>
          <p:cNvPr id="6" name="Picture 5" descr="LM_Logo_compH_RG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36" y="1192492"/>
            <a:ext cx="1320530" cy="303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3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3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place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966" y="623750"/>
            <a:ext cx="5640779" cy="391885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1447" y="2958837"/>
            <a:ext cx="7090520" cy="1227498"/>
          </a:xfrm>
        </p:spPr>
        <p:txBody>
          <a:bodyPr/>
          <a:lstStyle/>
          <a:p>
            <a:r>
              <a:rPr lang="en-US" sz="28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Vio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lence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tion</a:t>
            </a:r>
            <a:endParaRPr lang="en-US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660" y="3986280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5" y="1015944"/>
            <a:ext cx="7985350" cy="3693319"/>
          </a:xfrm>
        </p:spPr>
        <p:txBody>
          <a:bodyPr/>
          <a:lstStyle/>
          <a:p>
            <a:r>
              <a:rPr lang="en-US" sz="1600" dirty="0" smtClean="0"/>
              <a:t>Define the Scope</a:t>
            </a:r>
          </a:p>
          <a:p>
            <a:pPr lvl="1"/>
            <a:r>
              <a:rPr lang="en-US" sz="1600" b="0" dirty="0" smtClean="0"/>
              <a:t>Workplace, </a:t>
            </a:r>
            <a:r>
              <a:rPr lang="en-US" sz="1600" b="0" i="1" dirty="0" smtClean="0"/>
              <a:t>as well as</a:t>
            </a:r>
            <a:r>
              <a:rPr lang="en-US" sz="1600" b="0" dirty="0" smtClean="0"/>
              <a:t>, off-premises situations with a relationship to, or that affect the workplace</a:t>
            </a:r>
          </a:p>
          <a:p>
            <a:pPr lvl="2"/>
            <a:r>
              <a:rPr lang="en-US" sz="1600" b="0" dirty="0" smtClean="0"/>
              <a:t>Define workplace as </a:t>
            </a:r>
            <a:r>
              <a:rPr lang="en-US" sz="1600" b="0" i="1" dirty="0" smtClean="0"/>
              <a:t>anywhere </a:t>
            </a:r>
            <a:r>
              <a:rPr lang="en-US" sz="1600" b="0" dirty="0" smtClean="0"/>
              <a:t>work is conducted on companies behalf, ex. TDY, customer location, </a:t>
            </a:r>
            <a:r>
              <a:rPr lang="en-US" sz="1600" b="0" dirty="0" err="1" smtClean="0"/>
              <a:t>etc</a:t>
            </a:r>
            <a:endParaRPr lang="en-US" sz="1600" b="0" dirty="0" smtClean="0"/>
          </a:p>
          <a:p>
            <a:pPr lvl="2"/>
            <a:r>
              <a:rPr lang="en-US" sz="1600" b="0" dirty="0" smtClean="0"/>
              <a:t>Company sponsored social events</a:t>
            </a:r>
          </a:p>
          <a:p>
            <a:pPr lvl="2"/>
            <a:r>
              <a:rPr lang="en-US" sz="1600" b="0" dirty="0" smtClean="0"/>
              <a:t>Domestic violence between two employees</a:t>
            </a:r>
          </a:p>
          <a:p>
            <a:pPr lvl="2"/>
            <a:r>
              <a:rPr lang="en-US" sz="1600" b="0" dirty="0" smtClean="0"/>
              <a:t>Employees and </a:t>
            </a:r>
            <a:r>
              <a:rPr lang="en-US" sz="1600" b="0" i="1" dirty="0" smtClean="0"/>
              <a:t>non-employees</a:t>
            </a:r>
          </a:p>
          <a:p>
            <a:pPr lvl="2"/>
            <a:endParaRPr lang="en-US" sz="1600" b="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Commonsense “Zero-Tolerance”</a:t>
            </a:r>
          </a:p>
          <a:p>
            <a:pPr lvl="1"/>
            <a:r>
              <a:rPr lang="en-US" sz="1600" b="0" dirty="0" smtClean="0"/>
              <a:t>Have a Process</a:t>
            </a:r>
          </a:p>
          <a:p>
            <a:pPr lvl="2"/>
            <a:r>
              <a:rPr lang="en-US" sz="1600" b="0" dirty="0" smtClean="0"/>
              <a:t>Will Investigate any reported violation of policy</a:t>
            </a:r>
          </a:p>
          <a:p>
            <a:pPr lvl="2"/>
            <a:r>
              <a:rPr lang="en-US" sz="1600" b="0" dirty="0" smtClean="0"/>
              <a:t>Appropriate action will be taken, up to and including termination  </a:t>
            </a:r>
            <a:endParaRPr lang="en-US" sz="1600" b="0" dirty="0"/>
          </a:p>
        </p:txBody>
      </p:sp>
      <p:grpSp>
        <p:nvGrpSpPr>
          <p:cNvPr id="5" name="Group 4"/>
          <p:cNvGrpSpPr/>
          <p:nvPr/>
        </p:nvGrpSpPr>
        <p:grpSpPr>
          <a:xfrm rot="21221240">
            <a:off x="7429786" y="3147527"/>
            <a:ext cx="1393863" cy="1406769"/>
            <a:chOff x="7429787" y="3240833"/>
            <a:chExt cx="1393863" cy="1406769"/>
          </a:xfrm>
        </p:grpSpPr>
        <p:pic>
          <p:nvPicPr>
            <p:cNvPr id="1026" name="Picture 2" descr="http://shesummit.claudiachan.com/wp-content/uploads/2015/08/zero-tolerance-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787" y="3240833"/>
              <a:ext cx="1393863" cy="140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 rot="21288339">
              <a:off x="7655304" y="4172295"/>
              <a:ext cx="1009652" cy="17417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3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5" y="1015944"/>
            <a:ext cx="7985350" cy="3853363"/>
          </a:xfrm>
        </p:spPr>
        <p:txBody>
          <a:bodyPr/>
          <a:lstStyle/>
          <a:p>
            <a:r>
              <a:rPr lang="en-US" sz="1600" dirty="0" smtClean="0"/>
              <a:t>Define the Prohibited Conduct</a:t>
            </a:r>
          </a:p>
          <a:p>
            <a:pPr lvl="1"/>
            <a:r>
              <a:rPr lang="en-US" sz="1600" b="0" dirty="0" smtClean="0"/>
              <a:t>Threatening or actual harm to people </a:t>
            </a:r>
            <a:r>
              <a:rPr lang="en-US" sz="1600" b="0" i="1" dirty="0" smtClean="0"/>
              <a:t>or property</a:t>
            </a:r>
          </a:p>
          <a:p>
            <a:pPr lvl="1"/>
            <a:r>
              <a:rPr lang="en-US" sz="1600" b="0" dirty="0" smtClean="0"/>
              <a:t>May include, but not limited to: </a:t>
            </a:r>
            <a:endParaRPr lang="en-US" sz="1600" b="0" dirty="0"/>
          </a:p>
          <a:p>
            <a:pPr lvl="2"/>
            <a:r>
              <a:rPr lang="en-US" sz="1400" b="0" dirty="0"/>
              <a:t>intentionally attempting to cause or causing </a:t>
            </a:r>
            <a:r>
              <a:rPr lang="en-US" sz="1400" b="0" dirty="0" smtClean="0"/>
              <a:t>actual physical injury</a:t>
            </a:r>
          </a:p>
          <a:p>
            <a:pPr lvl="2"/>
            <a:r>
              <a:rPr lang="en-US" sz="1400" b="0" dirty="0" smtClean="0"/>
              <a:t>possessing </a:t>
            </a:r>
            <a:r>
              <a:rPr lang="en-US" sz="1400" b="0" dirty="0"/>
              <a:t>or using a weapon in the workplace or while </a:t>
            </a:r>
            <a:r>
              <a:rPr lang="en-US" sz="1400" b="0" dirty="0" smtClean="0"/>
              <a:t>on business</a:t>
            </a:r>
            <a:endParaRPr lang="en-US" sz="1400" b="0" dirty="0"/>
          </a:p>
          <a:p>
            <a:pPr lvl="2"/>
            <a:r>
              <a:rPr lang="en-US" sz="1400" b="0" dirty="0"/>
              <a:t>intentional, unwelcome physical contact or attempts at such </a:t>
            </a:r>
            <a:r>
              <a:rPr lang="en-US" sz="1400" b="0" dirty="0" smtClean="0"/>
              <a:t>contact </a:t>
            </a:r>
          </a:p>
          <a:p>
            <a:pPr lvl="2"/>
            <a:r>
              <a:rPr lang="en-US" sz="1400" b="0" dirty="0" smtClean="0"/>
              <a:t>threatening (including implied threats and threatening gestures), intimidating, or bullying</a:t>
            </a:r>
          </a:p>
          <a:p>
            <a:pPr lvl="2"/>
            <a:r>
              <a:rPr lang="en-US" sz="1400" b="0" dirty="0" smtClean="0"/>
              <a:t>engaging </a:t>
            </a:r>
            <a:r>
              <a:rPr lang="en-US" sz="1400" b="0" dirty="0"/>
              <a:t>in aggressive or hostile behavior that creates a reasonable fear of injury in another </a:t>
            </a:r>
            <a:r>
              <a:rPr lang="en-US" sz="1400" b="0" dirty="0" smtClean="0"/>
              <a:t>person</a:t>
            </a:r>
            <a:endParaRPr lang="en-US" sz="1400" b="0" dirty="0"/>
          </a:p>
          <a:p>
            <a:pPr lvl="2"/>
            <a:r>
              <a:rPr lang="en-US" sz="1400" b="0" dirty="0"/>
              <a:t>intentionally damaging company </a:t>
            </a:r>
            <a:r>
              <a:rPr lang="en-US" sz="1400" b="0" dirty="0" smtClean="0"/>
              <a:t>property or </a:t>
            </a:r>
            <a:r>
              <a:rPr lang="en-US" sz="1400" b="0" dirty="0"/>
              <a:t>property of another </a:t>
            </a:r>
            <a:r>
              <a:rPr lang="en-US" sz="1400" b="0" dirty="0" smtClean="0"/>
              <a:t>person</a:t>
            </a:r>
            <a:endParaRPr lang="en-US" sz="1400" b="0" dirty="0"/>
          </a:p>
          <a:p>
            <a:pPr lvl="2"/>
            <a:r>
              <a:rPr lang="en-US" sz="1400" b="0" dirty="0"/>
              <a:t>committing acts of domestic </a:t>
            </a:r>
            <a:r>
              <a:rPr lang="en-US" sz="1400" b="0" dirty="0" smtClean="0"/>
              <a:t>violence</a:t>
            </a:r>
            <a:endParaRPr lang="en-US" sz="1400" b="0" dirty="0"/>
          </a:p>
          <a:p>
            <a:pPr lvl="2"/>
            <a:r>
              <a:rPr lang="en-US" sz="1400" b="0" dirty="0"/>
              <a:t>stalking, including a pattern of unwanted visits, excessive electronic contact, lying-in-wait, following, or conducting </a:t>
            </a:r>
            <a:r>
              <a:rPr lang="en-US" sz="1400" b="0" dirty="0" smtClean="0"/>
              <a:t>surveillance</a:t>
            </a:r>
          </a:p>
          <a:p>
            <a:pPr lvl="2"/>
            <a:endParaRPr lang="en-US" sz="1400" b="0" dirty="0"/>
          </a:p>
          <a:p>
            <a:pPr lvl="1"/>
            <a:r>
              <a:rPr lang="en-US" sz="1600" b="0" dirty="0" smtClean="0"/>
              <a:t>Define Weapons Policy</a:t>
            </a:r>
            <a:endParaRPr lang="en-US" sz="1600" b="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760543" y="2929812"/>
            <a:ext cx="346689" cy="205273"/>
          </a:xfrm>
          <a:prstGeom prst="rightArrow">
            <a:avLst/>
          </a:prstGeom>
          <a:solidFill>
            <a:srgbClr val="C00000"/>
          </a:solidFill>
          <a:ln w="6350">
            <a:solidFill>
              <a:srgbClr val="003399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60542" y="3641027"/>
            <a:ext cx="346689" cy="205273"/>
          </a:xfrm>
          <a:prstGeom prst="rightArrow">
            <a:avLst/>
          </a:prstGeom>
          <a:solidFill>
            <a:srgbClr val="C00000"/>
          </a:solidFill>
          <a:ln w="6350">
            <a:solidFill>
              <a:srgbClr val="003399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60541" y="3914019"/>
            <a:ext cx="346689" cy="205273"/>
          </a:xfrm>
          <a:prstGeom prst="rightArrow">
            <a:avLst/>
          </a:prstGeom>
          <a:solidFill>
            <a:srgbClr val="C00000"/>
          </a:solidFill>
          <a:ln w="6350">
            <a:solidFill>
              <a:srgbClr val="003399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187821" y="4126894"/>
            <a:ext cx="220824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5" y="1015944"/>
            <a:ext cx="7985350" cy="2609945"/>
          </a:xfrm>
        </p:spPr>
        <p:txBody>
          <a:bodyPr/>
          <a:lstStyle/>
          <a:p>
            <a:r>
              <a:rPr lang="en-US" sz="1600" dirty="0" smtClean="0"/>
              <a:t>Define the Reporting and Response Process</a:t>
            </a:r>
          </a:p>
          <a:p>
            <a:pPr lvl="1"/>
            <a:r>
              <a:rPr lang="en-US" sz="1600" b="0" dirty="0" smtClean="0"/>
              <a:t>Imminent Threat—Contact 911, or local emergency reporting process</a:t>
            </a:r>
          </a:p>
          <a:p>
            <a:pPr lvl="1"/>
            <a:r>
              <a:rPr lang="en-US" sz="1600" b="0" dirty="0" smtClean="0"/>
              <a:t>International Reporting Process</a:t>
            </a:r>
          </a:p>
          <a:p>
            <a:pPr lvl="1"/>
            <a:r>
              <a:rPr lang="en-US" sz="1600" b="0" dirty="0" smtClean="0"/>
              <a:t>Small Site Reporting Process</a:t>
            </a:r>
          </a:p>
          <a:p>
            <a:pPr lvl="1"/>
            <a:r>
              <a:rPr lang="en-US" sz="1600" b="0" dirty="0" smtClean="0"/>
              <a:t>Identify Who Will Investigate</a:t>
            </a:r>
          </a:p>
          <a:p>
            <a:pPr lvl="1"/>
            <a:r>
              <a:rPr lang="en-US" sz="1600" b="0" dirty="0" smtClean="0"/>
              <a:t>Employee Removal Process</a:t>
            </a:r>
          </a:p>
          <a:p>
            <a:pPr lvl="1"/>
            <a:r>
              <a:rPr lang="en-US" sz="1600" b="0" dirty="0" smtClean="0"/>
              <a:t>Reference Crisis Management Process</a:t>
            </a:r>
          </a:p>
          <a:p>
            <a:pPr lvl="1"/>
            <a:endParaRPr lang="en-US" sz="1600" b="0" dirty="0"/>
          </a:p>
          <a:p>
            <a:pPr lvl="1"/>
            <a:r>
              <a:rPr lang="en-US" sz="1600" b="0" dirty="0" smtClean="0"/>
              <a:t>Threat Management Teams (TMT)</a:t>
            </a:r>
          </a:p>
        </p:txBody>
      </p:sp>
    </p:spTree>
    <p:extLst>
      <p:ext uri="{BB962C8B-B14F-4D97-AF65-F5344CB8AC3E}">
        <p14:creationId xmlns:p14="http://schemas.microsoft.com/office/powerpoint/2010/main" val="8701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3742563"/>
          </a:xfrm>
        </p:spPr>
        <p:txBody>
          <a:bodyPr/>
          <a:lstStyle/>
          <a:p>
            <a:r>
              <a:rPr lang="en-US" sz="1600" dirty="0" smtClean="0"/>
              <a:t>Define Responsibilities:</a:t>
            </a:r>
          </a:p>
          <a:p>
            <a:pPr lvl="1"/>
            <a:r>
              <a:rPr lang="en-US" sz="1600" b="0" dirty="0" smtClean="0"/>
              <a:t>Employees</a:t>
            </a:r>
          </a:p>
          <a:p>
            <a:pPr lvl="2"/>
            <a:r>
              <a:rPr lang="en-US" sz="1600" b="0" dirty="0" smtClean="0"/>
              <a:t>Understand Policy and Report Violations</a:t>
            </a:r>
          </a:p>
          <a:p>
            <a:pPr lvl="2"/>
            <a:r>
              <a:rPr lang="en-US" sz="1600" b="0" dirty="0" smtClean="0"/>
              <a:t>Report an Order of Protection, Restraining Order, or Injunction that would pertain to, or include the workplace</a:t>
            </a:r>
          </a:p>
          <a:p>
            <a:pPr lvl="1"/>
            <a:r>
              <a:rPr lang="en-US" sz="1600" b="0" dirty="0" smtClean="0"/>
              <a:t>Management </a:t>
            </a:r>
          </a:p>
          <a:p>
            <a:pPr lvl="2"/>
            <a:r>
              <a:rPr lang="en-US" sz="1600" b="0" dirty="0" smtClean="0"/>
              <a:t>Foster a </a:t>
            </a:r>
            <a:r>
              <a:rPr lang="en-US" sz="1600" b="0" dirty="0"/>
              <a:t>p</a:t>
            </a:r>
            <a:r>
              <a:rPr lang="en-US" sz="1600" b="0" dirty="0" smtClean="0"/>
              <a:t>ositive work environment</a:t>
            </a:r>
          </a:p>
          <a:p>
            <a:pPr lvl="2"/>
            <a:r>
              <a:rPr lang="en-US" sz="1600" b="0" dirty="0" smtClean="0"/>
              <a:t>Ensure employees understand policy and violations will not be tolerated</a:t>
            </a:r>
          </a:p>
          <a:p>
            <a:pPr lvl="1"/>
            <a:r>
              <a:rPr lang="en-US" sz="1600" b="0" dirty="0" smtClean="0"/>
              <a:t>Define Security Role</a:t>
            </a:r>
          </a:p>
          <a:p>
            <a:pPr lvl="2"/>
            <a:r>
              <a:rPr lang="en-US" sz="1600" b="0" dirty="0" smtClean="0"/>
              <a:t>Response, Chair TMT, Awareness Training, Investigate, Document</a:t>
            </a:r>
          </a:p>
          <a:p>
            <a:pPr lvl="1"/>
            <a:r>
              <a:rPr lang="en-US" sz="1600" b="0" dirty="0" smtClean="0"/>
              <a:t>Define HR Role</a:t>
            </a:r>
          </a:p>
          <a:p>
            <a:pPr lvl="2"/>
            <a:r>
              <a:rPr lang="en-US" sz="1600" b="0" dirty="0" smtClean="0"/>
              <a:t>Consultation, Employment Actions, Investigate, Document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3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 Management Teams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13" y="1302082"/>
            <a:ext cx="3873661" cy="3496342"/>
          </a:xfrm>
        </p:spPr>
        <p:txBody>
          <a:bodyPr/>
          <a:lstStyle/>
          <a:p>
            <a:r>
              <a:rPr lang="en-US" sz="1600" dirty="0" smtClean="0"/>
              <a:t>Also Known as:</a:t>
            </a:r>
          </a:p>
          <a:p>
            <a:pPr lvl="1"/>
            <a:r>
              <a:rPr lang="en-US" sz="1600" b="0" dirty="0" smtClean="0"/>
              <a:t>Threat Assessment Team (TAT)</a:t>
            </a:r>
          </a:p>
          <a:p>
            <a:pPr lvl="1"/>
            <a:r>
              <a:rPr lang="en-US" sz="1600" b="0" dirty="0" smtClean="0"/>
              <a:t>Case Management Team (CMT)</a:t>
            </a:r>
          </a:p>
          <a:p>
            <a:r>
              <a:rPr lang="en-US" sz="1600" dirty="0" smtClean="0"/>
              <a:t>Team Consists </a:t>
            </a:r>
            <a:r>
              <a:rPr lang="en-US" sz="1600" dirty="0"/>
              <a:t>o</a:t>
            </a:r>
            <a:r>
              <a:rPr lang="en-US" sz="1600" dirty="0" smtClean="0"/>
              <a:t>f:</a:t>
            </a:r>
          </a:p>
          <a:p>
            <a:pPr lvl="1"/>
            <a:r>
              <a:rPr lang="en-US" sz="1600" b="0" dirty="0" smtClean="0"/>
              <a:t>Security (Chair)</a:t>
            </a:r>
          </a:p>
          <a:p>
            <a:pPr lvl="1"/>
            <a:r>
              <a:rPr lang="en-US" sz="1600" b="0" dirty="0" smtClean="0"/>
              <a:t>Human resources/Labor Relations</a:t>
            </a:r>
          </a:p>
          <a:p>
            <a:pPr lvl="1"/>
            <a:r>
              <a:rPr lang="en-US" sz="1600" b="0" dirty="0" smtClean="0"/>
              <a:t>Legal</a:t>
            </a:r>
          </a:p>
          <a:p>
            <a:pPr lvl="1"/>
            <a:r>
              <a:rPr lang="en-US" sz="1600" b="0" dirty="0" smtClean="0"/>
              <a:t>Medical </a:t>
            </a:r>
          </a:p>
          <a:p>
            <a:r>
              <a:rPr lang="en-US" sz="1600" dirty="0" smtClean="0"/>
              <a:t>Ad Hoc:</a:t>
            </a:r>
          </a:p>
          <a:p>
            <a:pPr lvl="1"/>
            <a:r>
              <a:rPr lang="en-US" sz="1600" b="0" dirty="0" smtClean="0"/>
              <a:t>Local FSO</a:t>
            </a:r>
          </a:p>
          <a:p>
            <a:pPr lvl="1"/>
            <a:r>
              <a:rPr lang="en-US" sz="1600" b="0" dirty="0" smtClean="0"/>
              <a:t>Local HR</a:t>
            </a:r>
          </a:p>
          <a:p>
            <a:pPr lvl="1"/>
            <a:r>
              <a:rPr lang="en-US" sz="1600" b="0" dirty="0" smtClean="0"/>
              <a:t>Local Site </a:t>
            </a:r>
            <a:r>
              <a:rPr lang="en-US" sz="1600" b="0" dirty="0" err="1" smtClean="0"/>
              <a:t>Mgmt</a:t>
            </a:r>
            <a:endParaRPr lang="en-US" sz="1600" b="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59215" y="3383903"/>
            <a:ext cx="1884782" cy="174093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33694" y="1302082"/>
            <a:ext cx="3873661" cy="2560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bg2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15950" indent="-279400" algn="l" defTabSz="887413" rtl="0" fontAlgn="base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bg2"/>
                </a:solidFill>
                <a:effectLst/>
                <a:latin typeface="+mn-lt"/>
                <a:ea typeface="ＭＳ Ｐゴシック" pitchFamily="-112" charset="-128"/>
              </a:defRPr>
            </a:lvl2pPr>
            <a:lvl3pPr marL="998538" indent="-268288" algn="l" defTabSz="887413" rtl="0" fontAlgn="base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bg2"/>
                </a:solidFill>
                <a:effectLst/>
                <a:latin typeface="+mn-lt"/>
                <a:ea typeface="ＭＳ Ｐゴシック" pitchFamily="-112" charset="-128"/>
              </a:defRPr>
            </a:lvl3pPr>
            <a:lvl4pPr marL="1550988" indent="-222250" algn="l" defTabSz="887413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</a:defRPr>
            </a:lvl4pPr>
            <a:lvl5pPr marL="1993900" indent="-222250" algn="l" defTabSz="887413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12" charset="-128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1600" kern="0" dirty="0" smtClean="0"/>
              <a:t>Role:</a:t>
            </a:r>
          </a:p>
          <a:p>
            <a:pPr marL="854075" lvl="1" indent="-285750">
              <a:lnSpc>
                <a:spcPct val="80000"/>
              </a:lnSpc>
              <a:defRPr/>
            </a:pPr>
            <a:r>
              <a:rPr lang="en-US" sz="1600" b="0" dirty="0" smtClean="0"/>
              <a:t>Reviews </a:t>
            </a:r>
            <a:r>
              <a:rPr lang="en-US" sz="1600" b="0" dirty="0"/>
              <a:t>the </a:t>
            </a:r>
            <a:r>
              <a:rPr lang="en-US" sz="1600" b="0" dirty="0" smtClean="0"/>
              <a:t>case</a:t>
            </a:r>
            <a:endParaRPr lang="en-US" sz="1600" b="0" dirty="0"/>
          </a:p>
          <a:p>
            <a:pPr marL="854075" lvl="1" indent="-285750">
              <a:lnSpc>
                <a:spcPct val="80000"/>
              </a:lnSpc>
              <a:defRPr/>
            </a:pPr>
            <a:r>
              <a:rPr lang="en-US" sz="1600" b="0" dirty="0" smtClean="0"/>
              <a:t>Provides </a:t>
            </a:r>
            <a:r>
              <a:rPr lang="en-US" sz="1600" b="0" dirty="0"/>
              <a:t>consultation to </a:t>
            </a:r>
            <a:r>
              <a:rPr lang="en-US" sz="1600" b="0" dirty="0" smtClean="0"/>
              <a:t>management</a:t>
            </a:r>
            <a:endParaRPr lang="en-US" sz="1600" b="0" dirty="0"/>
          </a:p>
          <a:p>
            <a:pPr marL="854075" lvl="1" indent="-285750">
              <a:lnSpc>
                <a:spcPct val="80000"/>
              </a:lnSpc>
              <a:defRPr/>
            </a:pPr>
            <a:r>
              <a:rPr lang="en-US" sz="1600" b="0" dirty="0" smtClean="0"/>
              <a:t>Recommends </a:t>
            </a:r>
            <a:r>
              <a:rPr lang="en-US" sz="1600" b="0" dirty="0"/>
              <a:t>appropriate personnel </a:t>
            </a:r>
            <a:r>
              <a:rPr lang="en-US" sz="1600" b="0" dirty="0" smtClean="0"/>
              <a:t>action </a:t>
            </a:r>
            <a:endParaRPr lang="en-US" sz="1600" b="0" dirty="0"/>
          </a:p>
          <a:p>
            <a:pPr marL="854075" lvl="1" indent="-285750">
              <a:lnSpc>
                <a:spcPct val="80000"/>
              </a:lnSpc>
              <a:defRPr/>
            </a:pPr>
            <a:r>
              <a:rPr lang="en-US" sz="1600" b="0" dirty="0" smtClean="0"/>
              <a:t>Directs </a:t>
            </a:r>
            <a:r>
              <a:rPr lang="en-US" sz="1600" b="0" dirty="0"/>
              <a:t>and reviews investigative </a:t>
            </a:r>
            <a:r>
              <a:rPr lang="en-US" sz="1600" b="0" dirty="0" smtClean="0"/>
              <a:t>process</a:t>
            </a:r>
            <a:endParaRPr lang="en-US" sz="1600" b="0" dirty="0"/>
          </a:p>
          <a:p>
            <a:pPr marL="854075" lvl="1" indent="-285750">
              <a:lnSpc>
                <a:spcPct val="80000"/>
              </a:lnSpc>
              <a:defRPr/>
            </a:pPr>
            <a:r>
              <a:rPr lang="en-US" sz="1600" b="0" dirty="0" smtClean="0"/>
              <a:t>Obtains professional consultation</a:t>
            </a:r>
            <a:r>
              <a:rPr lang="en-US" sz="1600" b="0" dirty="0"/>
              <a:t>, if </a:t>
            </a:r>
            <a:r>
              <a:rPr lang="en-US" sz="1600" b="0" dirty="0" smtClean="0"/>
              <a:t>warranted</a:t>
            </a:r>
          </a:p>
          <a:p>
            <a:pPr lvl="1"/>
            <a:endParaRPr lang="en-US" sz="1600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35624" y="1691951"/>
            <a:ext cx="0" cy="163596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6180" y="3944859"/>
            <a:ext cx="3156550" cy="954107"/>
          </a:xfrm>
          <a:prstGeom prst="rect">
            <a:avLst/>
          </a:prstGeom>
          <a:solidFill>
            <a:schemeClr val="tx2"/>
          </a:solidFill>
          <a:ln>
            <a:solidFill>
              <a:srgbClr val="00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Never include direct supervision on TMT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C00000"/>
                </a:solidFill>
              </a:rPr>
              <a:t>May be friend/ally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C00000"/>
                </a:solidFill>
              </a:rPr>
              <a:t>May Leak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C00000"/>
                </a:solidFill>
              </a:rPr>
              <a:t>May Become Victim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rgbClr val="C00000"/>
                </a:solidFill>
              </a:rPr>
              <a:t>Too close to situation</a:t>
            </a:r>
          </a:p>
        </p:txBody>
      </p:sp>
    </p:spTree>
    <p:extLst>
      <p:ext uri="{BB962C8B-B14F-4D97-AF65-F5344CB8AC3E}">
        <p14:creationId xmlns:p14="http://schemas.microsoft.com/office/powerpoint/2010/main" val="29182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 Management Teams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015944"/>
            <a:ext cx="8224837" cy="3791807"/>
          </a:xfrm>
        </p:spPr>
        <p:txBody>
          <a:bodyPr/>
          <a:lstStyle/>
          <a:p>
            <a:r>
              <a:rPr lang="en-US" sz="1600" dirty="0" smtClean="0"/>
              <a:t>Best Practices</a:t>
            </a:r>
          </a:p>
          <a:p>
            <a:pPr lvl="1"/>
            <a:r>
              <a:rPr lang="en-US" sz="1600" b="0" dirty="0" smtClean="0"/>
              <a:t>Teams Must Be Trained!</a:t>
            </a:r>
          </a:p>
          <a:p>
            <a:pPr lvl="2"/>
            <a:r>
              <a:rPr lang="en-US" sz="1600" b="0" dirty="0" smtClean="0"/>
              <a:t>Threat Assessment Group, INC (TAG)</a:t>
            </a:r>
          </a:p>
          <a:p>
            <a:pPr lvl="2"/>
            <a:r>
              <a:rPr lang="en-US" sz="1600" b="0" dirty="0" smtClean="0"/>
              <a:t>Center for Personal Protection and Safety (CPPS)</a:t>
            </a:r>
          </a:p>
          <a:p>
            <a:pPr lvl="1"/>
            <a:r>
              <a:rPr lang="en-US" sz="1600" b="0" dirty="0" smtClean="0"/>
              <a:t>Early Intervention is Key</a:t>
            </a:r>
          </a:p>
          <a:p>
            <a:pPr lvl="1"/>
            <a:r>
              <a:rPr lang="en-US" sz="1600" b="0" dirty="0" smtClean="0"/>
              <a:t>Think outside the box</a:t>
            </a:r>
          </a:p>
          <a:p>
            <a:pPr lvl="1"/>
            <a:r>
              <a:rPr lang="en-US" sz="1600" b="0" dirty="0" smtClean="0"/>
              <a:t>“Safety First, </a:t>
            </a:r>
            <a:r>
              <a:rPr lang="en-US" sz="1600" b="0" dirty="0"/>
              <a:t>F</a:t>
            </a:r>
            <a:r>
              <a:rPr lang="en-US" sz="1600" b="0" dirty="0" smtClean="0"/>
              <a:t>airness </a:t>
            </a:r>
            <a:r>
              <a:rPr lang="en-US" sz="1600" b="0" dirty="0"/>
              <a:t>S</a:t>
            </a:r>
            <a:r>
              <a:rPr lang="en-US" sz="1600" b="0" dirty="0" smtClean="0"/>
              <a:t>econd”</a:t>
            </a:r>
          </a:p>
          <a:p>
            <a:pPr lvl="1"/>
            <a:r>
              <a:rPr lang="en-US" sz="1600" b="0" dirty="0" smtClean="0"/>
              <a:t>Teams should be stable</a:t>
            </a:r>
          </a:p>
          <a:p>
            <a:pPr lvl="2"/>
            <a:r>
              <a:rPr lang="en-US" sz="1200" b="0" dirty="0" smtClean="0"/>
              <a:t>Decreases Training Costs</a:t>
            </a:r>
          </a:p>
          <a:p>
            <a:pPr lvl="2"/>
            <a:r>
              <a:rPr lang="en-US" sz="1200" b="0" dirty="0" smtClean="0"/>
              <a:t>Preserves Evidence</a:t>
            </a:r>
          </a:p>
          <a:p>
            <a:pPr lvl="2"/>
            <a:r>
              <a:rPr lang="en-US" sz="1200" b="0" dirty="0" smtClean="0"/>
              <a:t>Preserves coordination and follow-up</a:t>
            </a:r>
          </a:p>
          <a:p>
            <a:pPr lvl="2"/>
            <a:r>
              <a:rPr lang="en-US" sz="1200" b="0" dirty="0" smtClean="0"/>
              <a:t>3-5 year commitment desired</a:t>
            </a:r>
          </a:p>
          <a:p>
            <a:pPr lvl="1"/>
            <a:r>
              <a:rPr lang="en-US" sz="1600" b="0" dirty="0" smtClean="0"/>
              <a:t>Must Follow-up</a:t>
            </a:r>
          </a:p>
          <a:p>
            <a:pPr lvl="1"/>
            <a:r>
              <a:rPr lang="en-US" sz="1600" b="0" dirty="0" smtClean="0"/>
              <a:t>Have Professional Consultants on retainer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96" y="922638"/>
            <a:ext cx="944320" cy="985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16" y="1616314"/>
            <a:ext cx="1772453" cy="774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96" y="2911847"/>
            <a:ext cx="1178239" cy="11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M White">
  <a:themeElements>
    <a:clrScheme name="Custom 14">
      <a:dk1>
        <a:srgbClr val="002060"/>
      </a:dk1>
      <a:lt1>
        <a:srgbClr val="FFFFFF"/>
      </a:lt1>
      <a:dk2>
        <a:srgbClr val="00206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70C0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M White">
  <a:themeElements>
    <a:clrScheme name="Custom 14">
      <a:dk1>
        <a:srgbClr val="002060"/>
      </a:dk1>
      <a:lt1>
        <a:srgbClr val="FFFFFF"/>
      </a:lt1>
      <a:dk2>
        <a:srgbClr val="002060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70C0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(2007).potx</Template>
  <TotalTime>25405</TotalTime>
  <Pages>2</Pages>
  <Words>1001</Words>
  <Application>Microsoft Office PowerPoint</Application>
  <PresentationFormat>On-screen Show (16:9)</PresentationFormat>
  <Paragraphs>212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LM White</vt:lpstr>
      <vt:lpstr>1_LM White</vt:lpstr>
      <vt:lpstr>2_LM White</vt:lpstr>
      <vt:lpstr>3_LM White</vt:lpstr>
      <vt:lpstr>4_LM White</vt:lpstr>
      <vt:lpstr>5_LM White</vt:lpstr>
      <vt:lpstr>6_LM White</vt:lpstr>
      <vt:lpstr>Building a Workplace Violence Prevention Program</vt:lpstr>
      <vt:lpstr>Agenda</vt:lpstr>
      <vt:lpstr> Building a Workplace Violence Prevention</vt:lpstr>
      <vt:lpstr>Policy</vt:lpstr>
      <vt:lpstr>Policy</vt:lpstr>
      <vt:lpstr>Policy</vt:lpstr>
      <vt:lpstr>Policy</vt:lpstr>
      <vt:lpstr>Threat Management Teams</vt:lpstr>
      <vt:lpstr>Threat Management Teams</vt:lpstr>
      <vt:lpstr>Education and Awareness</vt:lpstr>
      <vt:lpstr>Education and Awareness</vt:lpstr>
      <vt:lpstr>Active Shooter Response</vt:lpstr>
      <vt:lpstr>Active Shooter Response</vt:lpstr>
      <vt:lpstr>Active Shooter Exercises</vt:lpstr>
      <vt:lpstr>Active Shooter Exercises</vt:lpstr>
      <vt:lpstr>Active Shooter Exercises</vt:lpstr>
      <vt:lpstr>Possible Precipitators</vt:lpstr>
      <vt:lpstr>Behaviors of Concern</vt:lpstr>
      <vt:lpstr>Insider Threat Program How to Tie-in Your Program</vt:lpstr>
      <vt:lpstr>Questions?</vt:lpstr>
      <vt:lpstr>Contact Info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Scott</dc:creator>
  <cp:lastModifiedBy>Office of Research</cp:lastModifiedBy>
  <cp:revision>620</cp:revision>
  <cp:lastPrinted>2009-04-22T19:24:48Z</cp:lastPrinted>
  <dcterms:created xsi:type="dcterms:W3CDTF">2010-08-10T16:53:37Z</dcterms:created>
  <dcterms:modified xsi:type="dcterms:W3CDTF">2015-10-09T19:28:31Z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ACCT04\joscott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  <property fmtid="{D5CDD505-2E9C-101B-9397-08002B2CF9AE}" pid="14" name="ExpCountry">
    <vt:lpwstr/>
  </property>
</Properties>
</file>